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912" r:id="rId2"/>
    <p:sldMasterId id="2147483900" r:id="rId3"/>
    <p:sldMasterId id="2147483888" r:id="rId4"/>
    <p:sldMasterId id="2147483690" r:id="rId5"/>
    <p:sldMasterId id="2147483924" r:id="rId6"/>
  </p:sldMasterIdLst>
  <p:notesMasterIdLst>
    <p:notesMasterId r:id="rId30"/>
  </p:notesMasterIdLst>
  <p:handoutMasterIdLst>
    <p:handoutMasterId r:id="rId31"/>
  </p:handoutMasterIdLst>
  <p:sldIdLst>
    <p:sldId id="256" r:id="rId7"/>
    <p:sldId id="362" r:id="rId8"/>
    <p:sldId id="352" r:id="rId9"/>
    <p:sldId id="408" r:id="rId10"/>
    <p:sldId id="363" r:id="rId11"/>
    <p:sldId id="413" r:id="rId12"/>
    <p:sldId id="404" r:id="rId13"/>
    <p:sldId id="407" r:id="rId14"/>
    <p:sldId id="406" r:id="rId15"/>
    <p:sldId id="383" r:id="rId16"/>
    <p:sldId id="384" r:id="rId17"/>
    <p:sldId id="394" r:id="rId18"/>
    <p:sldId id="405" r:id="rId19"/>
    <p:sldId id="410" r:id="rId20"/>
    <p:sldId id="423" r:id="rId21"/>
    <p:sldId id="425" r:id="rId22"/>
    <p:sldId id="416" r:id="rId23"/>
    <p:sldId id="417" r:id="rId24"/>
    <p:sldId id="418" r:id="rId25"/>
    <p:sldId id="419" r:id="rId26"/>
    <p:sldId id="403" r:id="rId27"/>
    <p:sldId id="424" r:id="rId28"/>
    <p:sldId id="350" r:id="rId29"/>
  </p:sldIdLst>
  <p:sldSz cx="9144000" cy="6858000" type="screen4x3"/>
  <p:notesSz cx="6797675" cy="9926638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Garamond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Garamond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Garamond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Garamond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a Ibrajewa" initials="AI" lastIdx="1" clrIdx="0">
    <p:extLst>
      <p:ext uri="{19B8F6BF-5375-455C-9EA6-DF929625EA0E}">
        <p15:presenceInfo xmlns:p15="http://schemas.microsoft.com/office/powerpoint/2012/main" userId="S-1-5-21-1993327849-1996063773-3321039558-11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97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9" autoAdjust="0"/>
    <p:restoredTop sz="94576" autoAdjust="0"/>
  </p:normalViewPr>
  <p:slideViewPr>
    <p:cSldViewPr>
      <p:cViewPr varScale="1">
        <p:scale>
          <a:sx n="104" d="100"/>
          <a:sy n="104" d="100"/>
        </p:scale>
        <p:origin x="188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C4119-781F-4419-8315-667EE6FAE43D}" type="datetimeFigureOut">
              <a:rPr lang="de-DE" smtClean="0"/>
              <a:pPr/>
              <a:t>10.06.2026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40634-1EC0-47B6-9B4B-FA8E32BEACC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113"/>
            <a:ext cx="5438775" cy="4467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630"/>
            <a:ext cx="2946400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630"/>
            <a:ext cx="2946400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3426F91-3CBE-4E41-AFB8-21360DB3C4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FDB01-CAF7-4273-8C4D-4DDBEC4D5BFA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2021223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3346636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1111127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5130645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8633499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40814577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42254699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39171027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 dirty="0" err="1"/>
              <a:t>bbb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76011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3054992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FDB01-CAF7-4273-8C4D-4DDBEC4D5BFA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7461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33555019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10428760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24486900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FDB01-CAF7-4273-8C4D-4DDBEC4D5BFA}" type="slidenum">
              <a:rPr lang="de-DE" smtClean="0"/>
              <a:pPr/>
              <a:t>23</a:t>
            </a:fld>
            <a:endParaRPr lang="de-DE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FDB01-CAF7-4273-8C4D-4DDBEC4D5BFA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8353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179099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FDB01-CAF7-4273-8C4D-4DDBEC4D5BFA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8262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354555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FDB01-CAF7-4273-8C4D-4DDBEC4D5BFA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956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3564192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A2F54E-0087-4B57-87F5-2B35B7A89BF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/>
              <a:t>bbb</a:t>
            </a:r>
          </a:p>
        </p:txBody>
      </p:sp>
    </p:spTree>
    <p:extLst>
      <p:ext uri="{BB962C8B-B14F-4D97-AF65-F5344CB8AC3E}">
        <p14:creationId xmlns:p14="http://schemas.microsoft.com/office/powerpoint/2010/main" val="2798912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 altLang="en-US"/>
              <a:t>Titelmasterformat durch Klicken bearbeiten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e-DE" altLang="en-US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8E483-24B4-4302-9C73-30B2140BCC14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D83D2-1374-428C-A932-EA8707F552AF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DAD65-FC6E-4B45-92E5-10130DF14C3B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</a:rPr>
              <a:t>MÄHLMEYER &amp; PARTNER </a:t>
            </a:r>
            <a:br>
              <a:rPr lang="de-DE" dirty="0">
                <a:solidFill>
                  <a:srgbClr val="002060"/>
                </a:solidFill>
              </a:rPr>
            </a:br>
            <a:r>
              <a:rPr lang="de-DE" dirty="0">
                <a:solidFill>
                  <a:srgbClr val="002060"/>
                </a:solidFill>
              </a:rPr>
              <a:t>Rechtsanwälte &amp; Steuerberater in PartG· Fachanwälte · Notare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58204" cy="4530725"/>
          </a:xfrm>
        </p:spPr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 b="1" dirty="0">
              <a:solidFill>
                <a:srgbClr val="00206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fld id="{BBDB706E-8B28-4209-BF74-DBD11CD8E5F0}" type="slidenum">
              <a:rPr lang="de-DE" altLang="en-US" smtClean="0"/>
              <a:pPr>
                <a:defRPr/>
              </a:pPr>
              <a:t>‹Nr.›</a:t>
            </a:fld>
            <a:endParaRPr lang="de-DE" altLang="en-US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44256-24C2-451F-9379-D07D4A94A95D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8D0E6-7261-4C5A-AC0C-AB546975DC79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27CDD-AFB3-4B35-A5BF-6693F8CCD155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138B1-4588-4B05-9EEF-CD35037CB40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74EE4-0D25-41CD-8161-96E3389C726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14360-1312-4CAC-BAD6-8ABBB61EAFC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636D8-A33C-465B-90A5-7F41961F130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1F322-1743-4C53-95FB-D4A074C2C9DC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3CE04-76FF-4690-BFE9-DB2705C1277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87C45-B78E-409D-81B0-600EC7169A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71E13-224A-44EF-80D5-6B0FD35D88A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4B7E7-CFAF-4F4F-B95A-947C567F536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5AC53-9C65-4C97-B824-EB6CA0F8884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6A84E-F626-4064-9015-50586F1A1EA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D9DD8-E9F1-44CB-85A4-E00A3526D17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 altLang="en-US"/>
              <a:t>Titelmasterformat durch Klicken bearbeiten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e-DE" altLang="en-US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de-DE" altLang="en-US"/>
              <a:t>Rechtsanwälte Mählmeyer, Dr. Weber &amp; Partner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8E483-24B4-4302-9C73-30B2140BCC14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09407565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44256-24C2-451F-9379-D07D4A94A95D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2474908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8D0E6-7261-4C5A-AC0C-AB546975DC79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58226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345F3-91D3-4213-B1A4-4C7CB7A00C2E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27CDD-AFB3-4B35-A5BF-6693F8CCD155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680722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1F322-1743-4C53-95FB-D4A074C2C9DC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75556218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345F3-91D3-4213-B1A4-4C7CB7A00C2E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18608591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BB74F-40BF-47CC-99AB-CB87AE3F8E21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939773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4FC1E-4510-4A25-B31C-8F7E814AC788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3801645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15604-EF22-4EF7-B02D-3BB04FD4FE11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8639310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D83D2-1374-428C-A932-EA8707F552AF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30641138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>
                <a:solidFill>
                  <a:schemeClr val="tx2"/>
                </a:solidFill>
              </a:rPr>
              <a:t>www.maehlmeyer.de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DAD65-FC6E-4B45-92E5-10130DF14C3B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9326954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b="1" dirty="0">
                <a:solidFill>
                  <a:srgbClr val="002060"/>
                </a:solidFill>
              </a:rPr>
              <a:t>MÄHLMEYER &amp; PARTNER </a:t>
            </a:r>
            <a:br>
              <a:rPr lang="de-DE" dirty="0">
                <a:solidFill>
                  <a:srgbClr val="002060"/>
                </a:solidFill>
              </a:rPr>
            </a:br>
            <a:r>
              <a:rPr lang="de-DE" dirty="0">
                <a:solidFill>
                  <a:srgbClr val="002060"/>
                </a:solidFill>
              </a:rPr>
              <a:t>Rechtsanwälte &amp; Steuerberater in PartG· Fachanwälte · Notare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58204" cy="4530725"/>
          </a:xfrm>
        </p:spPr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 dirty="0"/>
              <a:t>                                                            </a:t>
            </a:r>
            <a:r>
              <a:rPr lang="de-DE" altLang="en-US" sz="1600" b="1" dirty="0">
                <a:solidFill>
                  <a:srgbClr val="002060"/>
                </a:solidFill>
              </a:rPr>
              <a:t>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fld id="{BBDB706E-8B28-4209-BF74-DBD11CD8E5F0}" type="slidenum">
              <a:rPr lang="de-DE" altLang="en-US" smtClean="0"/>
              <a:pPr>
                <a:defRPr/>
              </a:pPr>
              <a:t>‹Nr.›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1616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BB74F-40BF-47CC-99AB-CB87AE3F8E21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4FC1E-4510-4A25-B31C-8F7E814AC788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>
              <a:solidFill>
                <a:schemeClr val="tx2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15604-EF22-4EF7-B02D-3BB04FD4FE11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dirty="0"/>
              <a:t>Recht</a:t>
            </a:r>
            <a:r>
              <a:rPr lang="en-US" altLang="en-US" dirty="0" err="1"/>
              <a:t>sanwälte</a:t>
            </a:r>
            <a:r>
              <a:rPr lang="en-US" altLang="en-US" dirty="0"/>
              <a:t> </a:t>
            </a:r>
            <a:r>
              <a:rPr lang="en-US" altLang="en-US" dirty="0" err="1"/>
              <a:t>Mählmeyer</a:t>
            </a:r>
            <a:r>
              <a:rPr lang="en-US" altLang="en-US" dirty="0"/>
              <a:t>, Dr. Weber &amp; Partner</a:t>
            </a:r>
            <a:br>
              <a:rPr lang="en-US" altLang="en-US" dirty="0"/>
            </a:br>
            <a:r>
              <a:rPr lang="en-US" altLang="en-US" dirty="0"/>
              <a:t>Simone </a:t>
            </a:r>
            <a:r>
              <a:rPr lang="en-US" altLang="en-US" dirty="0" err="1"/>
              <a:t>Schrandt</a:t>
            </a:r>
            <a:r>
              <a:rPr lang="en-US" altLang="en-US" dirty="0"/>
              <a:t> LL.M.</a:t>
            </a:r>
            <a:br>
              <a:rPr lang="en-US" altLang="en-US" dirty="0"/>
            </a:br>
            <a:r>
              <a:rPr lang="en-US" altLang="en-US" dirty="0" err="1"/>
              <a:t>Rechtsanwältin</a:t>
            </a:r>
            <a:r>
              <a:rPr lang="en-US" altLang="en-US" dirty="0"/>
              <a:t> &amp; </a:t>
            </a:r>
            <a:r>
              <a:rPr lang="en-US" altLang="en-US" dirty="0" err="1"/>
              <a:t>Steuerberaterin</a:t>
            </a:r>
            <a:endParaRPr lang="de-DE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248400"/>
            <a:ext cx="597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       www.maehlmeyer.de</a:t>
            </a:r>
            <a:endParaRPr lang="de-DE" altLang="en-US" sz="160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DB208F4-CE1F-4D9F-80A4-41D4E67AFBBB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  <p:sp>
        <p:nvSpPr>
          <p:cNvPr id="5018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</p:sldLayoutIdLst>
  <p:transition spd="med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374E3-647E-484E-84B9-D63731F088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 spd="med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534FE-5425-4498-9788-7B63AE4BC4C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ransition spd="med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30387-1815-4681-B43B-3217F909F0D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ransition spd="med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/>
              <a:t>                                                                   www.maehlmeyer.de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4B82CCC-F46E-460D-B8BA-07C828FAC8F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med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dirty="0"/>
              <a:t>Recht</a:t>
            </a:r>
            <a:r>
              <a:rPr lang="en-US" altLang="en-US" dirty="0" err="1"/>
              <a:t>sanwälte</a:t>
            </a:r>
            <a:r>
              <a:rPr lang="en-US" altLang="en-US" dirty="0"/>
              <a:t> </a:t>
            </a:r>
            <a:r>
              <a:rPr lang="en-US" altLang="en-US" dirty="0" err="1"/>
              <a:t>Mählmeyer</a:t>
            </a:r>
            <a:r>
              <a:rPr lang="en-US" altLang="en-US" dirty="0"/>
              <a:t>, Dr. Weber &amp; Partner</a:t>
            </a:r>
            <a:br>
              <a:rPr lang="en-US" altLang="en-US" dirty="0"/>
            </a:br>
            <a:r>
              <a:rPr lang="en-US" altLang="en-US" dirty="0"/>
              <a:t>Simone </a:t>
            </a:r>
            <a:r>
              <a:rPr lang="en-US" altLang="en-US" dirty="0" err="1"/>
              <a:t>Schrandt</a:t>
            </a:r>
            <a:r>
              <a:rPr lang="en-US" altLang="en-US" dirty="0"/>
              <a:t> LL.M.</a:t>
            </a:r>
            <a:br>
              <a:rPr lang="en-US" altLang="en-US" dirty="0"/>
            </a:br>
            <a:r>
              <a:rPr lang="en-US" altLang="en-US" dirty="0" err="1"/>
              <a:t>Rechtsanwältin</a:t>
            </a:r>
            <a:r>
              <a:rPr lang="en-US" altLang="en-US" dirty="0"/>
              <a:t> &amp; </a:t>
            </a:r>
            <a:r>
              <a:rPr lang="en-US" altLang="en-US" dirty="0" err="1"/>
              <a:t>Steuerberaterin</a:t>
            </a:r>
            <a:endParaRPr lang="de-DE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248400"/>
            <a:ext cx="597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altLang="en-US"/>
              <a:t>                                                            </a:t>
            </a:r>
            <a:r>
              <a:rPr lang="de-DE" altLang="en-US" sz="1600"/>
              <a:t>www.maehlmeyer.de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DB208F4-CE1F-4D9F-80A4-41D4E67AFBBB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  <p:sp>
        <p:nvSpPr>
          <p:cNvPr id="5018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452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8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8.xml"/><Relationship Id="rId4" Type="http://schemas.openxmlformats.org/officeDocument/2006/relationships/image" Target="../media/image6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163637"/>
            <a:ext cx="8258204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de-DE" sz="2600" dirty="0"/>
              <a:t>	</a:t>
            </a:r>
          </a:p>
          <a:p>
            <a:pPr algn="ctr" eaLnBrk="1" hangingPunct="1">
              <a:buNone/>
            </a:pPr>
            <a:r>
              <a:rPr lang="de-DE" sz="3600" b="1" dirty="0"/>
              <a:t>Mein Vermögen, meine Kinder - </a:t>
            </a:r>
          </a:p>
          <a:p>
            <a:pPr algn="ctr" eaLnBrk="1" hangingPunct="1">
              <a:buNone/>
            </a:pPr>
            <a:r>
              <a:rPr lang="de-DE" sz="3600" b="1" dirty="0"/>
              <a:t>wie übertrage ich es auf die nächste Generation? </a:t>
            </a:r>
          </a:p>
          <a:p>
            <a:pPr algn="ctr" eaLnBrk="1" hangingPunct="1">
              <a:buNone/>
            </a:pPr>
            <a:endParaRPr lang="de-DE" sz="1600" b="1" dirty="0"/>
          </a:p>
          <a:p>
            <a:pPr algn="ctr" eaLnBrk="1" hangingPunct="1">
              <a:buNone/>
            </a:pPr>
            <a:r>
              <a:rPr lang="de-DE" sz="1600" b="1" dirty="0"/>
              <a:t>Vererben ist einfach – Sie müssen nur sterben.</a:t>
            </a:r>
          </a:p>
          <a:p>
            <a:pPr algn="ctr" eaLnBrk="1" hangingPunct="1">
              <a:buNone/>
            </a:pPr>
            <a:r>
              <a:rPr lang="de-DE" sz="1600" b="1" dirty="0"/>
              <a:t>Richtig vererben ist Planung.  </a:t>
            </a:r>
          </a:p>
          <a:p>
            <a:pPr algn="ctr" eaLnBrk="1" hangingPunct="1">
              <a:buNone/>
            </a:pPr>
            <a:endParaRPr lang="de-DE" sz="2800" b="1" dirty="0"/>
          </a:p>
          <a:p>
            <a:pPr algn="ctr" eaLnBrk="1" hangingPunct="1">
              <a:buNone/>
            </a:pPr>
            <a:r>
              <a:rPr lang="de-DE" sz="1600" b="1" dirty="0"/>
              <a:t>Vortrag von Robert Rausch, </a:t>
            </a:r>
          </a:p>
          <a:p>
            <a:pPr algn="ctr" eaLnBrk="1" hangingPunct="1">
              <a:buNone/>
            </a:pPr>
            <a:r>
              <a:rPr lang="de-DE" sz="1600" b="1" dirty="0"/>
              <a:t>Rechtsanwalt &amp; Notar, Wirtschaftsjurist, Fachanwalt für Arbeitsrecht</a:t>
            </a:r>
          </a:p>
          <a:p>
            <a:pPr algn="ctr" eaLnBrk="1" hangingPunct="1">
              <a:buNone/>
            </a:pPr>
            <a:r>
              <a:rPr lang="de-DE" sz="1600" b="1" dirty="0"/>
              <a:t>Kanzlei </a:t>
            </a:r>
            <a:r>
              <a:rPr lang="de-DE" sz="1600" b="1" dirty="0" err="1"/>
              <a:t>Mählmeyer</a:t>
            </a:r>
            <a:r>
              <a:rPr lang="de-DE" sz="1600" b="1" dirty="0"/>
              <a:t> &amp; Partner, Cloppenburg</a:t>
            </a:r>
          </a:p>
          <a:p>
            <a:pPr algn="ctr" eaLnBrk="1" hangingPunct="1">
              <a:buFont typeface="Wingdings" pitchFamily="2" charset="2"/>
              <a:buNone/>
            </a:pPr>
            <a:endParaRPr lang="de-DE" sz="4400" b="1" dirty="0"/>
          </a:p>
          <a:p>
            <a:pPr eaLnBrk="1" hangingPunct="1">
              <a:buFont typeface="Wingdings" pitchFamily="2" charset="2"/>
              <a:buNone/>
            </a:pPr>
            <a:endParaRPr lang="de-DE" sz="5500" b="1" dirty="0"/>
          </a:p>
          <a:p>
            <a:pPr eaLnBrk="1" hangingPunct="1">
              <a:buFont typeface="Wingdings" pitchFamily="2" charset="2"/>
              <a:buNone/>
            </a:pPr>
            <a:endParaRPr lang="de-DE" sz="5500" b="1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algn="l"/>
            <a:r>
              <a:rPr lang="de-DE" altLang="en-US" dirty="0"/>
              <a:t>                                                                   </a:t>
            </a:r>
            <a:r>
              <a:rPr lang="de-DE" altLang="en-US" sz="1600" b="1" dirty="0">
                <a:latin typeface="Arial" pitchFamily="34" charset="0"/>
                <a:cs typeface="Arial" pitchFamily="34" charset="0"/>
              </a:rPr>
              <a:t>www.maehlmeyer.de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DB706E-8B28-4209-BF74-DBD11CD8E5F0}" type="slidenum">
              <a:rPr lang="de-DE" altLang="en-US" smtClean="0"/>
              <a:pPr>
                <a:defRPr/>
              </a:pPr>
              <a:t>1</a:t>
            </a:fld>
            <a:endParaRPr lang="de-DE" altLang="en-US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12776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de-DE" b="1" dirty="0"/>
              <a:t>Erbschaftsteuerrecht – Freibeträge und Steuersätze </a:t>
            </a:r>
          </a:p>
          <a:p>
            <a:pPr eaLnBrk="1" hangingPunct="1">
              <a:buNone/>
            </a:pPr>
            <a:endParaRPr lang="de-DE" dirty="0">
              <a:cs typeface="Arial" charset="0"/>
            </a:endParaRP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8818" y="2414025"/>
            <a:ext cx="7268589" cy="367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124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>
              <a:buNone/>
            </a:pPr>
            <a:endParaRPr lang="de-DE" sz="1600" dirty="0">
              <a:cs typeface="Arial" charset="0"/>
            </a:endParaRPr>
          </a:p>
          <a:p>
            <a:pPr algn="just"/>
            <a:r>
              <a:rPr lang="de-DE" sz="2800" dirty="0">
                <a:cs typeface="Arial" charset="0"/>
              </a:rPr>
              <a:t>die Steuerfreibeträge können nach Ablauf von zehn Jahren erneut genutzt werden</a:t>
            </a:r>
          </a:p>
          <a:p>
            <a:pPr algn="just"/>
            <a:r>
              <a:rPr lang="de-DE" sz="2800" dirty="0">
                <a:cs typeface="Arial" charset="0"/>
              </a:rPr>
              <a:t>steuerfreie Übertragung selbstgenutztes Eigenheim möglich </a:t>
            </a:r>
          </a:p>
          <a:p>
            <a:pPr algn="just"/>
            <a:r>
              <a:rPr lang="de-DE" sz="2800" dirty="0">
                <a:cs typeface="Arial" charset="0"/>
              </a:rPr>
              <a:t>Steuerlich privilegierte Übertragung von Betriebsvermögen unter bestimmten Voraussetzungen möglich</a:t>
            </a:r>
          </a:p>
          <a:p>
            <a:endParaRPr lang="de-DE" sz="2800" dirty="0">
              <a:cs typeface="Arial" charset="0"/>
            </a:endParaRPr>
          </a:p>
          <a:p>
            <a:pPr eaLnBrk="1" hangingPunct="1">
              <a:buNone/>
            </a:pPr>
            <a:r>
              <a:rPr lang="de-DE" sz="1600" dirty="0">
                <a:cs typeface="Arial" charset="0"/>
              </a:rPr>
              <a:t>	</a:t>
            </a: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altLang="en-US" noProof="0" dirty="0">
                <a:solidFill>
                  <a:srgbClr val="000000"/>
                </a:solidFill>
              </a:rPr>
              <a:t>11</a:t>
            </a:r>
            <a:endParaRPr kumimoji="0" lang="de-DE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384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r>
              <a:rPr lang="de-DE" b="1" dirty="0">
                <a:solidFill>
                  <a:srgbClr val="000000"/>
                </a:solidFill>
              </a:rPr>
              <a:t>Problem: Berliner Testament 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2400" dirty="0">
              <a:cs typeface="Arial" charset="0"/>
            </a:endParaRPr>
          </a:p>
          <a:p>
            <a:pPr algn="just" eaLnBrk="1" hangingPunct="1"/>
            <a:r>
              <a:rPr lang="de-DE" sz="2300" dirty="0"/>
              <a:t>die Ehegatten setzen sich wechselseitig zu Alleinerben und die Kinder erst nach dem zuletzt Versterbenden als sog. Schlusserben ein </a:t>
            </a:r>
          </a:p>
          <a:p>
            <a:pPr algn="just" eaLnBrk="1" hangingPunct="1"/>
            <a:r>
              <a:rPr lang="de-DE" sz="2300" u="sng" dirty="0">
                <a:cs typeface="Arial" charset="0"/>
              </a:rPr>
              <a:t>Zwangsläufiger Nachteil:</a:t>
            </a:r>
            <a:endParaRPr lang="de-DE" sz="2300" dirty="0">
              <a:cs typeface="Arial" charset="0"/>
            </a:endParaRPr>
          </a:p>
          <a:p>
            <a:pPr algn="just">
              <a:buNone/>
            </a:pPr>
            <a:r>
              <a:rPr lang="de-DE" sz="2300" dirty="0">
                <a:cs typeface="Arial" charset="0"/>
              </a:rPr>
              <a:t>	keine Ausnutzung der Freibeträge vom zuerst Versterbenden</a:t>
            </a:r>
          </a:p>
          <a:p>
            <a:pPr algn="just">
              <a:buNone/>
            </a:pPr>
            <a:r>
              <a:rPr lang="de-DE" sz="2300" dirty="0">
                <a:cs typeface="Arial" charset="0"/>
              </a:rPr>
              <a:t>	(relevant, wenn Vermögen Freibeträge von 500.000 € übersteigt)</a:t>
            </a:r>
          </a:p>
          <a:p>
            <a:pPr algn="just"/>
            <a:r>
              <a:rPr lang="de-DE" sz="2300" dirty="0">
                <a:cs typeface="Arial" charset="0"/>
              </a:rPr>
              <a:t>Bei größerem Vermögen immer Steuerberater hinzuziehen! </a:t>
            </a:r>
          </a:p>
          <a:p>
            <a:pPr eaLnBrk="1" hangingPunct="1">
              <a:buNone/>
            </a:pPr>
            <a:endParaRPr lang="de-DE" sz="1600" dirty="0">
              <a:cs typeface="Arial" charset="0"/>
            </a:endParaRP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76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22678" y="171291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br>
              <a:rPr lang="de-DE" dirty="0"/>
            </a:br>
            <a:r>
              <a:rPr lang="de-DE" b="1" dirty="0"/>
              <a:t>Beispiel: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b="1" dirty="0"/>
          </a:p>
          <a:p>
            <a:pPr lvl="0" algn="ctr" eaLnBrk="1" hangingPunct="1">
              <a:buClr>
                <a:srgbClr val="808080"/>
              </a:buClr>
              <a:buNone/>
            </a:pPr>
            <a:r>
              <a:rPr lang="de-DE" b="1" dirty="0"/>
              <a:t>Vererbung von größerem Vermögen mit und ohne Testament </a:t>
            </a:r>
            <a:endParaRPr lang="de-DE" sz="1600" dirty="0">
              <a:cs typeface="Arial" charset="0"/>
            </a:endParaRP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840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5172" y="1030383"/>
            <a:ext cx="8229600" cy="1143000"/>
          </a:xfrm>
        </p:spPr>
        <p:txBody>
          <a:bodyPr/>
          <a:lstStyle/>
          <a:p>
            <a:br>
              <a:rPr lang="de-DE" dirty="0"/>
            </a:br>
            <a:endParaRPr lang="de-DE" sz="3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7726" y="1261073"/>
            <a:ext cx="4040188" cy="639762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endParaRPr lang="de-DE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de-DE" b="1" dirty="0">
              <a:solidFill>
                <a:srgbClr val="000000"/>
              </a:solidFill>
            </a:endParaRPr>
          </a:p>
          <a:p>
            <a:pPr eaLnBrk="1" hangingPunct="1">
              <a:buNone/>
            </a:pPr>
            <a:endParaRPr lang="de-DE" sz="1600" dirty="0">
              <a:cs typeface="Arial" charset="0"/>
            </a:endParaRP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de-DE" dirty="0"/>
              <a:t>Mann, 70 Jahre alt 	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>
          <a:xfrm>
            <a:off x="528997" y="1900835"/>
            <a:ext cx="8086005" cy="4223606"/>
          </a:xfrm>
        </p:spPr>
        <p:txBody>
          <a:bodyPr/>
          <a:lstStyle/>
          <a:p>
            <a:r>
              <a:rPr lang="de-DE" sz="2000" dirty="0"/>
              <a:t>Einfamilienhaus</a:t>
            </a:r>
          </a:p>
          <a:p>
            <a:pPr marL="0" indent="0">
              <a:buNone/>
            </a:pPr>
            <a:r>
              <a:rPr lang="de-DE" sz="2000" dirty="0"/>
              <a:t>     Wert 850.000,00 €</a:t>
            </a:r>
          </a:p>
          <a:p>
            <a:r>
              <a:rPr lang="de-DE" sz="2000" dirty="0"/>
              <a:t>Bargeld 200.000,00 €</a:t>
            </a:r>
          </a:p>
          <a:p>
            <a:r>
              <a:rPr lang="de-DE" sz="2000" dirty="0"/>
              <a:t>Sonstiges 50.000 €</a:t>
            </a:r>
          </a:p>
          <a:p>
            <a:pPr marL="0" indent="0">
              <a:buNone/>
            </a:pPr>
            <a:endParaRPr lang="de-DE" sz="1400" dirty="0"/>
          </a:p>
          <a:p>
            <a:r>
              <a:rPr lang="de-DE" dirty="0"/>
              <a:t>Ziele: </a:t>
            </a:r>
          </a:p>
          <a:p>
            <a:pPr lvl="1"/>
            <a:r>
              <a:rPr lang="de-DE" dirty="0"/>
              <a:t>Vermögen gleichmäßig auf die beiden gemeinsamen Kinder übertragen </a:t>
            </a:r>
          </a:p>
          <a:p>
            <a:pPr lvl="1"/>
            <a:r>
              <a:rPr lang="de-DE" dirty="0"/>
              <a:t>„klare Kante“ zwischen den Kindern </a:t>
            </a:r>
          </a:p>
          <a:p>
            <a:pPr lvl="1"/>
            <a:r>
              <a:rPr lang="de-DE" dirty="0"/>
              <a:t>Ehegatte soll abgesichert sein, sowohl finanziell auch im Hinblick auf die Wohnsituation</a:t>
            </a:r>
          </a:p>
          <a:p>
            <a:pPr lvl="1"/>
            <a:r>
              <a:rPr lang="de-DE" dirty="0"/>
              <a:t>Ausnutzung der Steuerfreibeträge  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"/>
          </p:nvPr>
        </p:nvSpPr>
        <p:spPr>
          <a:xfrm>
            <a:off x="4617642" y="1261073"/>
            <a:ext cx="4041775" cy="639762"/>
          </a:xfrm>
        </p:spPr>
        <p:txBody>
          <a:bodyPr/>
          <a:lstStyle/>
          <a:p>
            <a:r>
              <a:rPr lang="de-DE" dirty="0"/>
              <a:t>Frau, 65 Jahre alt 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4"/>
          </p:nvPr>
        </p:nvSpPr>
        <p:spPr>
          <a:xfrm>
            <a:off x="4586643" y="1900835"/>
            <a:ext cx="4041775" cy="1758181"/>
          </a:xfrm>
        </p:spPr>
        <p:txBody>
          <a:bodyPr/>
          <a:lstStyle/>
          <a:p>
            <a:r>
              <a:rPr lang="de-DE" sz="2000" dirty="0"/>
              <a:t>Zwei Wohnungen </a:t>
            </a:r>
          </a:p>
          <a:p>
            <a:pPr marL="0" indent="0">
              <a:buNone/>
            </a:pPr>
            <a:r>
              <a:rPr lang="de-DE" sz="2000" dirty="0"/>
              <a:t>     Wert jeweils 250.000,00 €</a:t>
            </a:r>
          </a:p>
          <a:p>
            <a:r>
              <a:rPr lang="de-DE" sz="2000" dirty="0"/>
              <a:t>Bargeld 150.000,00 €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312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r>
              <a:rPr lang="de-DE" sz="2400" b="1" dirty="0">
                <a:solidFill>
                  <a:srgbClr val="000000"/>
                </a:solidFill>
              </a:rPr>
              <a:t>Beispiel: gesetzliche Erbfolge mangels Testamentes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1600" dirty="0">
              <a:cs typeface="Arial" charset="0"/>
            </a:endParaRPr>
          </a:p>
          <a:p>
            <a:pPr algn="just" eaLnBrk="1" hangingPunct="1"/>
            <a:r>
              <a:rPr lang="de-DE" sz="2200" dirty="0"/>
              <a:t>Mann stirbt zuerst: </a:t>
            </a:r>
          </a:p>
          <a:p>
            <a:pPr algn="just" eaLnBrk="1" hangingPunct="1"/>
            <a:r>
              <a:rPr lang="de-DE" sz="2200" dirty="0">
                <a:cs typeface="Arial" charset="0"/>
              </a:rPr>
              <a:t>gesetzliche Erbfolge (Erbengemeinschaft bestehend aus Frau zu 50 % und jedem Kind zu je 25 %)</a:t>
            </a:r>
          </a:p>
          <a:p>
            <a:pPr algn="just" eaLnBrk="1" hangingPunct="1"/>
            <a:r>
              <a:rPr lang="de-DE" sz="2200" dirty="0">
                <a:cs typeface="Arial" charset="0"/>
              </a:rPr>
              <a:t>Problem: die Erbengemeinschaft wird Eigentümer des Eigenheims; schon ein Kind könnte Teilungsversteigerung des Eigenheims beantragen =&gt; Wohnsituation der Ehefrau nicht gesichert</a:t>
            </a: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761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r>
              <a:rPr lang="de-DE" sz="2400" b="1" dirty="0">
                <a:solidFill>
                  <a:srgbClr val="000000"/>
                </a:solidFill>
              </a:rPr>
              <a:t>Beispiel: gesetzliche Erbfolge mangels Testamentes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1600" dirty="0">
              <a:cs typeface="Arial" charset="0"/>
            </a:endParaRPr>
          </a:p>
          <a:p>
            <a:pPr algn="just" eaLnBrk="1" hangingPunct="1"/>
            <a:r>
              <a:rPr lang="de-DE" sz="2200" dirty="0">
                <a:cs typeface="Arial" charset="0"/>
              </a:rPr>
              <a:t>Vermögen der Frau nach Tod des Ehemannes:</a:t>
            </a:r>
            <a:endParaRPr lang="de-DE" sz="1000" dirty="0">
              <a:cs typeface="Arial" charset="0"/>
            </a:endParaRPr>
          </a:p>
          <a:p>
            <a:pPr lvl="1" algn="just" eaLnBrk="1" hangingPunct="1"/>
            <a:r>
              <a:rPr lang="de-DE" sz="2000" dirty="0">
                <a:cs typeface="Arial" charset="0"/>
              </a:rPr>
              <a:t>Frau 2 Wohnungen 		   500.000,00 €</a:t>
            </a:r>
          </a:p>
          <a:p>
            <a:pPr lvl="2" algn="just" eaLnBrk="1" hangingPunct="1"/>
            <a:r>
              <a:rPr lang="de-DE" sz="2000" dirty="0">
                <a:cs typeface="Arial" charset="0"/>
              </a:rPr>
              <a:t>vorhandenes Bargeld 		   150.000,00 €  </a:t>
            </a:r>
          </a:p>
          <a:p>
            <a:pPr lvl="2" algn="just" eaLnBrk="1" hangingPunct="1"/>
            <a:r>
              <a:rPr lang="de-DE" sz="2000" dirty="0">
                <a:cs typeface="Arial" charset="0"/>
              </a:rPr>
              <a:t>Ererbtes Bargeld		   100.000,00 € </a:t>
            </a:r>
          </a:p>
          <a:p>
            <a:pPr lvl="2" algn="just" eaLnBrk="1" hangingPunct="1"/>
            <a:r>
              <a:rPr lang="de-DE" sz="2000" dirty="0">
                <a:cs typeface="Arial" charset="0"/>
              </a:rPr>
              <a:t>Wert Hälfte Einfamilienhaus 	   425.000,00 €</a:t>
            </a:r>
          </a:p>
          <a:p>
            <a:pPr lvl="2" algn="just" eaLnBrk="1" hangingPunct="1"/>
            <a:r>
              <a:rPr lang="de-DE" sz="2000" u="sng" dirty="0">
                <a:cs typeface="Arial" charset="0"/>
              </a:rPr>
              <a:t>Sonstiges ererbtes Vermögen:	     25.000,00 €</a:t>
            </a:r>
          </a:p>
          <a:p>
            <a:pPr lvl="1" algn="just" eaLnBrk="1" hangingPunct="1"/>
            <a:r>
              <a:rPr lang="de-DE" sz="2000" dirty="0">
                <a:cs typeface="Arial" charset="0"/>
              </a:rPr>
              <a:t>gesamtes Vermögen: 		</a:t>
            </a:r>
            <a:r>
              <a:rPr lang="de-DE" sz="2000" u="sng" dirty="0">
                <a:cs typeface="Arial" charset="0"/>
              </a:rPr>
              <a:t>1.200.000,00 €</a:t>
            </a: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55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endParaRPr lang="de-DE" sz="1600" dirty="0">
              <a:cs typeface="Arial" charset="0"/>
            </a:endParaRP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1600" dirty="0">
              <a:cs typeface="Arial" charset="0"/>
            </a:endParaRPr>
          </a:p>
          <a:p>
            <a:pPr algn="just" eaLnBrk="1" hangingPunct="1"/>
            <a:r>
              <a:rPr lang="de-DE" sz="2200" dirty="0"/>
              <a:t>Sodann verstirbt die Frau </a:t>
            </a:r>
            <a:r>
              <a:rPr lang="de-DE" sz="2200" dirty="0">
                <a:cs typeface="Arial" charset="0"/>
              </a:rPr>
              <a:t>	 	beide Kinder erben je 50 %</a:t>
            </a:r>
          </a:p>
          <a:p>
            <a:pPr marL="0" indent="0" algn="just" eaLnBrk="1" hangingPunct="1">
              <a:buNone/>
            </a:pPr>
            <a:r>
              <a:rPr lang="de-DE" sz="2200" dirty="0">
                <a:cs typeface="Arial" charset="0"/>
              </a:rPr>
              <a:t>     mithin jeweils 600.000,00 €</a:t>
            </a:r>
          </a:p>
          <a:p>
            <a:pPr marL="0" indent="0" algn="just" eaLnBrk="1" hangingPunct="1">
              <a:buNone/>
            </a:pPr>
            <a:endParaRPr lang="de-DE" sz="2200" dirty="0">
              <a:cs typeface="Arial" charset="0"/>
            </a:endParaRPr>
          </a:p>
          <a:p>
            <a:pPr algn="just" eaLnBrk="1" hangingPunct="1"/>
            <a:r>
              <a:rPr lang="de-DE" sz="2200" dirty="0">
                <a:cs typeface="Arial" charset="0"/>
              </a:rPr>
              <a:t>Vorteil: es wurde alles zu gleichen Teilen übertragen</a:t>
            </a:r>
          </a:p>
          <a:p>
            <a:pPr algn="just" eaLnBrk="1" hangingPunct="1"/>
            <a:r>
              <a:rPr lang="de-DE" sz="2200" dirty="0">
                <a:cs typeface="Arial" charset="0"/>
              </a:rPr>
              <a:t>Nachteil: </a:t>
            </a:r>
          </a:p>
          <a:p>
            <a:pPr lvl="1" algn="just" eaLnBrk="1" hangingPunct="1"/>
            <a:r>
              <a:rPr lang="de-DE" sz="2200" dirty="0">
                <a:cs typeface="Arial" charset="0"/>
              </a:rPr>
              <a:t>Steuerfreibeträge überschritten</a:t>
            </a:r>
          </a:p>
          <a:p>
            <a:pPr lvl="1" algn="just" eaLnBrk="1" hangingPunct="1"/>
            <a:r>
              <a:rPr lang="de-DE" sz="2200" dirty="0">
                <a:cs typeface="Arial" charset="0"/>
              </a:rPr>
              <a:t>Kinder bilden Erbengemeinschaft – ihnen gehört alles zur gesamten Hand und sie müssen sich auseinandersetzen </a:t>
            </a:r>
          </a:p>
          <a:p>
            <a:pPr marL="344487" lvl="1" indent="0" algn="just" eaLnBrk="1" hangingPunct="1">
              <a:buNone/>
            </a:pPr>
            <a:r>
              <a:rPr lang="de-DE" sz="2200" dirty="0">
                <a:cs typeface="Arial" charset="0"/>
              </a:rPr>
              <a:t>     =&gt; Erbengemeinschaft ist insb. dann nachteilig, wenn ein </a:t>
            </a:r>
          </a:p>
          <a:p>
            <a:pPr marL="344487" lvl="1" indent="0" algn="just" eaLnBrk="1" hangingPunct="1">
              <a:buNone/>
            </a:pPr>
            <a:r>
              <a:rPr lang="de-DE" sz="2200" dirty="0">
                <a:cs typeface="Arial" charset="0"/>
              </a:rPr>
              <a:t>    Kind bspw. das Eigenheim übernehmen möchte</a:t>
            </a: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sp>
        <p:nvSpPr>
          <p:cNvPr id="7" name="Pfeil nach rechts 6"/>
          <p:cNvSpPr/>
          <p:nvPr/>
        </p:nvSpPr>
        <p:spPr bwMode="auto">
          <a:xfrm>
            <a:off x="4325690" y="2348880"/>
            <a:ext cx="864096" cy="216024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3522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r>
              <a:rPr lang="de-DE" sz="1800" b="1" dirty="0">
                <a:solidFill>
                  <a:srgbClr val="000000"/>
                </a:solidFill>
              </a:rPr>
              <a:t>Lösung: </a:t>
            </a:r>
            <a:r>
              <a:rPr lang="de-DE" sz="1800" b="1" dirty="0"/>
              <a:t>lebzeitige </a:t>
            </a:r>
            <a:r>
              <a:rPr lang="de-DE" sz="1600" b="1" dirty="0"/>
              <a:t>Übertragung mit Nießbrauchvorbehalt 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1300" b="1" dirty="0"/>
          </a:p>
          <a:p>
            <a:pPr algn="just" eaLnBrk="1" hangingPunct="1">
              <a:buAutoNum type="arabicPeriod"/>
            </a:pPr>
            <a:r>
              <a:rPr lang="de-DE" sz="1300" dirty="0"/>
              <a:t>Mann überträgt Eigenheim auf Kind 1 und Frau zu je 1/2 Miteigentumsanteil und behält sich und seiner Ehefrau  einen lebenslänglichen Nießbrauch (= </a:t>
            </a:r>
            <a:r>
              <a:rPr lang="de-DE" sz="1300" dirty="0" err="1"/>
              <a:t>i.E.</a:t>
            </a:r>
            <a:r>
              <a:rPr lang="de-DE" sz="1300" dirty="0"/>
              <a:t> Recht, selber zu bewohnen oder zu vermieten) vor. </a:t>
            </a:r>
          </a:p>
          <a:p>
            <a:pPr algn="just" eaLnBrk="1" hangingPunct="1">
              <a:buAutoNum type="arabicPeriod"/>
            </a:pPr>
            <a:r>
              <a:rPr lang="de-DE" sz="1300" dirty="0"/>
              <a:t>Nach Karenzzeit überträgt Frau auf Kind 1 Eigenheim und behält sich auch lebenslängliches </a:t>
            </a:r>
            <a:r>
              <a:rPr lang="de-DE" sz="1300" dirty="0" err="1"/>
              <a:t>Nießbrauchsrecht</a:t>
            </a:r>
            <a:r>
              <a:rPr lang="de-DE" sz="1300" dirty="0"/>
              <a:t> an dem weiteren hälftigen Miteigentumsanteil vor.</a:t>
            </a:r>
          </a:p>
          <a:p>
            <a:pPr marL="0" indent="0" algn="just" eaLnBrk="1" hangingPunct="1">
              <a:buNone/>
            </a:pPr>
            <a:r>
              <a:rPr lang="de-DE" sz="1300" dirty="0"/>
              <a:t>       Bewertung Immobilie: ½ Verkehrswert 425.000,00 € abzgl. Wert Nießbrauch (hälftige Jahresmiete X </a:t>
            </a:r>
          </a:p>
          <a:p>
            <a:pPr marL="0" indent="0" algn="just" eaLnBrk="1" hangingPunct="1">
              <a:buNone/>
            </a:pPr>
            <a:r>
              <a:rPr lang="de-DE" sz="1300" dirty="0"/>
              <a:t>       Vervielfältiger gem. BewG = 1.000,00 € X 12 Monate X 12,583 = ca. 150.996 €) =&gt; steuerlicher</a:t>
            </a:r>
          </a:p>
          <a:p>
            <a:pPr marL="0" indent="0" algn="just" eaLnBrk="1" hangingPunct="1">
              <a:buNone/>
            </a:pPr>
            <a:r>
              <a:rPr lang="de-DE" sz="1300" dirty="0"/>
              <a:t>       Schenkungswert liegt bei  jeweils ca. 275.000,00 €</a:t>
            </a:r>
          </a:p>
          <a:p>
            <a:pPr algn="just" eaLnBrk="1" hangingPunct="1">
              <a:buFont typeface="+mj-lt"/>
              <a:buAutoNum type="arabicPeriod" startAt="3"/>
            </a:pPr>
            <a:r>
              <a:rPr lang="de-DE" sz="1300" dirty="0"/>
              <a:t>Frau überträgt beide Wohnungen auf Kind 2, behält sich und Mann Nießbrauch vor. </a:t>
            </a:r>
          </a:p>
          <a:p>
            <a:pPr marL="0" indent="0" algn="just" eaLnBrk="1" hangingPunct="1">
              <a:buNone/>
            </a:pPr>
            <a:r>
              <a:rPr lang="de-DE" sz="1300" dirty="0"/>
              <a:t>       Bewertung Immobilien: Verkehrswert Wohnungen 2 X 250.000,00 = 500.000,00 € abzgl. Wert</a:t>
            </a:r>
          </a:p>
          <a:p>
            <a:pPr marL="0" indent="0" algn="just" eaLnBrk="1" hangingPunct="1">
              <a:buNone/>
            </a:pPr>
            <a:r>
              <a:rPr lang="de-DE" sz="1300" dirty="0"/>
              <a:t>       Nießbrauch (Jahresmiete beider Wohnungen 2 x 700,00 € X 12 Monate X 12,583 = ca. 211.394,40 Wert)</a:t>
            </a:r>
          </a:p>
          <a:p>
            <a:pPr marL="0" indent="0" algn="just" eaLnBrk="1" hangingPunct="1">
              <a:buNone/>
            </a:pPr>
            <a:r>
              <a:rPr lang="de-DE" sz="1300" dirty="0"/>
              <a:t>       =&gt; Steuerlicher Schenkungswert beider </a:t>
            </a:r>
            <a:r>
              <a:rPr lang="de-DE" sz="1300" dirty="0" err="1"/>
              <a:t>Whg</a:t>
            </a:r>
            <a:r>
              <a:rPr lang="de-DE" sz="1300" dirty="0"/>
              <a:t>. liegt bei ca. 290.000,00 €</a:t>
            </a:r>
          </a:p>
          <a:p>
            <a:pPr algn="just" eaLnBrk="1" hangingPunct="1">
              <a:buFont typeface="+mj-lt"/>
              <a:buAutoNum type="arabicPeriod" startAt="4"/>
            </a:pPr>
            <a:r>
              <a:rPr lang="de-DE" sz="1300" dirty="0"/>
              <a:t>Testament </a:t>
            </a:r>
          </a:p>
          <a:p>
            <a:pPr lvl="1" algn="just" eaLnBrk="1" hangingPunct="1"/>
            <a:r>
              <a:rPr lang="de-DE" sz="1300" dirty="0">
                <a:ea typeface="+mn-ea"/>
                <a:cs typeface="+mn-cs"/>
              </a:rPr>
              <a:t>Kind 2 bekommt im Wege des Vorausvermächtnisses vorab nach Ableben Ehemann 200.000,00 € </a:t>
            </a:r>
          </a:p>
          <a:p>
            <a:pPr lvl="1" algn="just" eaLnBrk="1" hangingPunct="1"/>
            <a:r>
              <a:rPr lang="de-DE" sz="1300" dirty="0">
                <a:ea typeface="+mn-ea"/>
                <a:cs typeface="+mn-cs"/>
              </a:rPr>
              <a:t>Kind 2 bekommt im Wege des Vorausvermächtnisses vorab nach Ableben Ehefrau 150.000,00 €</a:t>
            </a:r>
          </a:p>
          <a:p>
            <a:pPr lvl="1" algn="just" eaLnBrk="1" hangingPunct="1"/>
            <a:r>
              <a:rPr lang="de-DE" sz="1300" dirty="0">
                <a:ea typeface="+mn-ea"/>
                <a:cs typeface="+mn-cs"/>
              </a:rPr>
              <a:t>Rest zu gleichen Teilen</a:t>
            </a:r>
          </a:p>
          <a:p>
            <a:pPr lvl="1" algn="just" eaLnBrk="1" hangingPunct="1"/>
            <a:endParaRPr lang="de-DE" sz="1300" dirty="0"/>
          </a:p>
          <a:p>
            <a:pPr eaLnBrk="1" hangingPunct="1"/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691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r>
              <a:rPr lang="de-DE" sz="1400" b="1" dirty="0">
                <a:cs typeface="Arial" charset="0"/>
              </a:rPr>
              <a:t>Steuerliche Bewertung:</a:t>
            </a:r>
          </a:p>
          <a:p>
            <a:pPr lvl="0" eaLnBrk="1" hangingPunct="1">
              <a:buClr>
                <a:srgbClr val="808080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cs typeface="Arial" charset="0"/>
              </a:rPr>
              <a:t>Hälftige Übertragung Eigenheim von Vater auf K 1 und Frau steuerfrei (Wert je ca. 275.000,00 €)</a:t>
            </a:r>
          </a:p>
          <a:p>
            <a:pPr eaLnBrk="1" hangingPunct="1">
              <a:buClr>
                <a:srgbClr val="808080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cs typeface="Arial" charset="0"/>
              </a:rPr>
              <a:t>Hälftige Übertragung Eigenheim von Mutter auf K 1 steuerfrei (Wert ca. 275.000,00 €)</a:t>
            </a:r>
          </a:p>
          <a:p>
            <a:pPr lvl="0" eaLnBrk="1" hangingPunct="1">
              <a:buClr>
                <a:srgbClr val="808080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cs typeface="Arial" charset="0"/>
              </a:rPr>
              <a:t>Übertragung Wohnungen von Mutter auf K 2 steuerfrei (Wert ca. 290.000,00 €)</a:t>
            </a:r>
          </a:p>
          <a:p>
            <a:pPr lvl="0" eaLnBrk="1" hangingPunct="1">
              <a:buClr>
                <a:srgbClr val="808080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cs typeface="Arial" charset="0"/>
              </a:rPr>
              <a:t>Übertragung Bargeld von Vater auf K 2 steuerfrei (Wert 200.000,00 €)</a:t>
            </a:r>
          </a:p>
          <a:p>
            <a:pPr lvl="0" eaLnBrk="1" hangingPunct="1">
              <a:buClr>
                <a:srgbClr val="808080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cs typeface="Arial" charset="0"/>
              </a:rPr>
              <a:t>Übertragung Bargeld von Mutter auf K 2 </a:t>
            </a:r>
            <a:r>
              <a:rPr lang="de-DE" sz="1400" dirty="0" err="1">
                <a:cs typeface="Arial" charset="0"/>
              </a:rPr>
              <a:t>iHv</a:t>
            </a:r>
            <a:r>
              <a:rPr lang="de-DE" sz="1400" dirty="0">
                <a:cs typeface="Arial" charset="0"/>
              </a:rPr>
              <a:t> 110.000,00 € steuerfrei, wenn innerhalb von 10 Jahren übertragen wird, danach ist die Übertragung vollständig steuerfrei =&gt; frühzeitig Freibeträge ausnutzen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1400" dirty="0">
              <a:cs typeface="Arial" charset="0"/>
            </a:endParaRPr>
          </a:p>
          <a:p>
            <a:pPr lvl="0" algn="ctr" eaLnBrk="1" hangingPunct="1">
              <a:buClr>
                <a:srgbClr val="808080"/>
              </a:buClr>
              <a:buNone/>
            </a:pPr>
            <a:r>
              <a:rPr lang="de-DE" sz="1400" b="1" dirty="0">
                <a:cs typeface="Arial" charset="0"/>
              </a:rPr>
              <a:t>„Gerechte“ Verteilung:</a:t>
            </a:r>
          </a:p>
          <a:p>
            <a:pPr lvl="0" eaLnBrk="1" hangingPunct="1">
              <a:buClr>
                <a:srgbClr val="808080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cs typeface="Arial" charset="0"/>
              </a:rPr>
              <a:t>Beide Kinder haben gleichviel bekommen.</a:t>
            </a:r>
          </a:p>
          <a:p>
            <a:pPr lvl="0" eaLnBrk="1" hangingPunct="1">
              <a:buClr>
                <a:srgbClr val="808080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cs typeface="Arial" charset="0"/>
              </a:rPr>
              <a:t>K 1 Eigenheim im Wert von 850.000,00 € sowie Hälfte vom Rest</a:t>
            </a:r>
          </a:p>
          <a:p>
            <a:pPr lvl="0" eaLnBrk="1" hangingPunct="1">
              <a:buClr>
                <a:srgbClr val="808080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cs typeface="Arial" charset="0"/>
              </a:rPr>
              <a:t>K2  zwei Wohnungen im Wert von 500.000,00 € und 350.000,00 € Bargeld sowie Hälfte vom Rest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1400" b="1" dirty="0">
              <a:cs typeface="Arial" charset="0"/>
            </a:endParaRPr>
          </a:p>
          <a:p>
            <a:pPr lvl="0" algn="ctr" eaLnBrk="1" hangingPunct="1">
              <a:buClr>
                <a:srgbClr val="808080"/>
              </a:buClr>
              <a:buNone/>
            </a:pPr>
            <a:r>
              <a:rPr lang="de-DE" sz="1400" b="1" dirty="0">
                <a:cs typeface="Arial" charset="0"/>
              </a:rPr>
              <a:t>„klare Kante“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r>
              <a:rPr lang="de-DE" sz="1400" dirty="0">
                <a:cs typeface="Arial" charset="0"/>
              </a:rPr>
              <a:t>Jedes Kind hat sein eigenes Vermögen bekommen, Kinder bilden keine Erbengemeinschaft.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1600" dirty="0">
              <a:cs typeface="Arial" charset="0"/>
            </a:endParaRPr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848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algn="l"/>
            <a:r>
              <a:rPr lang="de-DE" altLang="en-US" dirty="0"/>
              <a:t>                                                                   </a:t>
            </a:r>
            <a:r>
              <a:rPr lang="de-DE" altLang="en-US" sz="1600" b="1" dirty="0">
                <a:latin typeface="Arial" pitchFamily="34" charset="0"/>
                <a:cs typeface="Arial" pitchFamily="34" charset="0"/>
              </a:rPr>
              <a:t>www.maehlmeyer.de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DB706E-8B28-4209-BF74-DBD11CD8E5F0}" type="slidenum">
              <a:rPr lang="de-DE" altLang="en-US" smtClean="0"/>
              <a:pPr>
                <a:defRPr/>
              </a:pPr>
              <a:t>2</a:t>
            </a:fld>
            <a:endParaRPr lang="de-DE" altLang="en-US" dirty="0"/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7744" y="1530194"/>
            <a:ext cx="8258175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de-DE" sz="2600" dirty="0"/>
          </a:p>
          <a:p>
            <a:pPr eaLnBrk="1" hangingPunct="1">
              <a:buFont typeface="Wingdings" pitchFamily="2" charset="2"/>
              <a:buNone/>
            </a:pPr>
            <a:endParaRPr lang="de-DE" sz="5500" b="1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56907"/>
            <a:ext cx="6912768" cy="4604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800766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340769"/>
            <a:ext cx="8229600" cy="4833020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r>
              <a:rPr lang="de-DE" b="1" dirty="0">
                <a:solidFill>
                  <a:srgbClr val="000000"/>
                </a:solidFill>
              </a:rPr>
              <a:t>Exkurs: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2200" dirty="0"/>
          </a:p>
          <a:p>
            <a:pPr eaLnBrk="1" hangingPunct="1"/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76" y="2132856"/>
            <a:ext cx="5832648" cy="388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6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31556" y="16288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de-DE" b="1" dirty="0"/>
          </a:p>
          <a:p>
            <a:pPr algn="ctr" eaLnBrk="1" hangingPunct="1">
              <a:buFont typeface="Wingdings" pitchFamily="2" charset="2"/>
              <a:buNone/>
            </a:pPr>
            <a:r>
              <a:rPr lang="de-DE" b="1" dirty="0"/>
              <a:t>  </a:t>
            </a:r>
            <a:r>
              <a:rPr lang="de-DE" sz="7500" b="1" dirty="0"/>
              <a:t>Noch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de-DE" sz="7500" b="1" dirty="0"/>
              <a:t>Fragen?</a:t>
            </a:r>
            <a:endParaRPr lang="de-DE" sz="7600" b="1" dirty="0">
              <a:solidFill>
                <a:srgbClr val="000000"/>
              </a:solidFill>
            </a:endParaRPr>
          </a:p>
          <a:p>
            <a:pPr eaLnBrk="1" hangingPunct="1"/>
            <a:endParaRPr lang="de-DE" sz="800" dirty="0">
              <a:cs typeface="Arial" charset="0"/>
            </a:endParaRPr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8135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31556" y="16288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de-DE" b="1" dirty="0"/>
              <a:t>  </a:t>
            </a:r>
            <a:r>
              <a:rPr lang="de-DE" sz="7200" b="1" dirty="0"/>
              <a:t>Vielen Dank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de-DE" sz="7200" b="1" dirty="0"/>
              <a:t>für Ihre Aufmerksamkeit</a:t>
            </a:r>
            <a:r>
              <a:rPr lang="de-DE" sz="7200" b="1" dirty="0">
                <a:sym typeface="Wingdings" panose="05000000000000000000" pitchFamily="2" charset="2"/>
              </a:rPr>
              <a:t></a:t>
            </a:r>
            <a:endParaRPr lang="de-DE" sz="7200" b="1" dirty="0">
              <a:solidFill>
                <a:srgbClr val="000000"/>
              </a:solidFill>
            </a:endParaRPr>
          </a:p>
          <a:p>
            <a:pPr eaLnBrk="1" hangingPunct="1"/>
            <a:endParaRPr lang="de-DE" sz="800" dirty="0">
              <a:cs typeface="Arial" charset="0"/>
            </a:endParaRPr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9514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377112" y="171647"/>
            <a:ext cx="8401080" cy="1139825"/>
          </a:xfrm>
        </p:spPr>
        <p:txBody>
          <a:bodyPr/>
          <a:lstStyle/>
          <a:p>
            <a:pPr eaLnBrk="1" hangingPunct="1"/>
            <a:br>
              <a:rPr lang="de-DE" sz="1800" dirty="0"/>
            </a:b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7" name="Textplatzhalter 2"/>
          <p:cNvSpPr txBox="1">
            <a:spLocks/>
          </p:cNvSpPr>
          <p:nvPr/>
        </p:nvSpPr>
        <p:spPr bwMode="auto">
          <a:xfrm>
            <a:off x="468313" y="1956564"/>
            <a:ext cx="8496944" cy="4443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                                                                                         </a:t>
            </a:r>
            <a:r>
              <a:rPr kumimoji="0" lang="de-DE" sz="11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Cloppenburg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endParaRPr lang="de-DE" sz="1100" b="1" u="sng" kern="0" dirty="0">
              <a:solidFill>
                <a:schemeClr val="tx1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de-DE" sz="11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Bernard Tepe			Robert Rausch		Kristin Holtgers		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Rechtsanwalt &amp; Notar		Rechtsanwalt &amp;</a:t>
            </a:r>
            <a:r>
              <a:rPr kumimoji="0" lang="de-DE" sz="11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Notar 		Rechtsanwältin </a:t>
            </a:r>
            <a:endParaRPr lang="de-DE" sz="1100" kern="0" dirty="0">
              <a:solidFill>
                <a:schemeClr val="tx1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dirty="0">
                <a:solidFill>
                  <a:schemeClr val="tx1"/>
                </a:solidFill>
                <a:latin typeface="+mn-lt"/>
              </a:rPr>
              <a:t>Fachanwalt für Verwaltungsrecht	Fachanwalt für Arbeitsrecht 		Fachanwältin für Agrarrecht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dirty="0">
                <a:solidFill>
                  <a:schemeClr val="tx1"/>
                </a:solidFill>
                <a:latin typeface="+mn-lt"/>
              </a:rPr>
              <a:t>Fachanwalt für Erbrecht</a:t>
            </a: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	Wirtschaftsjurist (Univ.</a:t>
            </a:r>
            <a:r>
              <a:rPr kumimoji="0" lang="de-DE" sz="11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Bayreuth)</a:t>
            </a: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Fachanwältin für Miet-</a:t>
            </a:r>
            <a:r>
              <a:rPr kumimoji="0" lang="de-DE" sz="11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u. WEG-Recht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endParaRPr kumimoji="0" lang="de-DE" sz="1100" b="1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endParaRPr kumimoji="0" lang="de-DE" sz="1100" b="1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de-DE" sz="11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Hendrik Naber 		Christina Sprock		Kevin Tepe, Mag. </a:t>
            </a:r>
            <a:r>
              <a:rPr kumimoji="0" lang="de-DE" sz="1100" b="1" i="0" u="none" strike="noStrike" kern="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rer</a:t>
            </a:r>
            <a:r>
              <a:rPr kumimoji="0" lang="de-DE" sz="11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. </a:t>
            </a:r>
            <a:r>
              <a:rPr kumimoji="0" lang="de-DE" sz="1100" b="1" i="0" u="none" strike="noStrike" kern="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publ</a:t>
            </a:r>
            <a:r>
              <a:rPr lang="de-DE" sz="1100" b="1" kern="0" dirty="0">
                <a:solidFill>
                  <a:schemeClr val="tx1"/>
                </a:solidFill>
                <a:latin typeface="+mn-lt"/>
              </a:rPr>
              <a:t>.</a:t>
            </a:r>
            <a:endParaRPr kumimoji="0" lang="de-DE" sz="1100" b="1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baseline="0" dirty="0">
                <a:solidFill>
                  <a:schemeClr val="tx1"/>
                </a:solidFill>
                <a:latin typeface="+mn-lt"/>
              </a:rPr>
              <a:t>Rechtsanwalt</a:t>
            </a:r>
            <a:r>
              <a:rPr lang="de-DE" sz="1100" kern="0" dirty="0">
                <a:solidFill>
                  <a:schemeClr val="tx1"/>
                </a:solidFill>
                <a:latin typeface="+mn-lt"/>
              </a:rPr>
              <a:t> 			Rechtsanwältin		Rechtsanwalt </a:t>
            </a:r>
            <a:endParaRPr kumimoji="0" lang="de-DE" sz="11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dirty="0">
                <a:solidFill>
                  <a:schemeClr val="tx1"/>
                </a:solidFill>
                <a:latin typeface="+mn-lt"/>
              </a:rPr>
              <a:t>Fachanwalt für Verkehrsrecht		</a:t>
            </a: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		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endParaRPr lang="de-DE" sz="1100" kern="0" dirty="0">
              <a:solidFill>
                <a:schemeClr val="tx1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b="1" u="sng" kern="0" dirty="0" err="1">
                <a:solidFill>
                  <a:schemeClr val="tx1"/>
                </a:solidFill>
                <a:latin typeface="+mn-lt"/>
              </a:rPr>
              <a:t>Lastrup</a:t>
            </a:r>
            <a:r>
              <a:rPr lang="de-DE" sz="1100" b="1" kern="0" dirty="0">
                <a:solidFill>
                  <a:schemeClr val="tx1"/>
                </a:solidFill>
                <a:latin typeface="+mn-lt"/>
              </a:rPr>
              <a:t>					</a:t>
            </a:r>
            <a:r>
              <a:rPr lang="de-DE" sz="1100" b="1" u="sng" kern="0" dirty="0" err="1">
                <a:solidFill>
                  <a:schemeClr val="tx1"/>
                </a:solidFill>
                <a:latin typeface="+mn-lt"/>
              </a:rPr>
              <a:t>Garrel</a:t>
            </a:r>
            <a:r>
              <a:rPr lang="de-DE" sz="1100" b="1" u="sng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endParaRPr lang="de-DE" sz="1100" b="1" u="sng" kern="0" dirty="0">
              <a:solidFill>
                <a:schemeClr val="tx1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b="1" kern="0" dirty="0">
                <a:solidFill>
                  <a:schemeClr val="tx1"/>
                </a:solidFill>
                <a:latin typeface="+mn-lt"/>
              </a:rPr>
              <a:t>Simone Schrandt LL.M.				Johanna Rieper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dirty="0">
                <a:solidFill>
                  <a:schemeClr val="tx1"/>
                </a:solidFill>
                <a:latin typeface="+mn-lt"/>
              </a:rPr>
              <a:t>Rechtsanwältin &amp; Notarin 				in Bürogemeinschaft mit </a:t>
            </a:r>
            <a:r>
              <a:rPr lang="de-DE" sz="1100" kern="0" dirty="0" err="1">
                <a:solidFill>
                  <a:schemeClr val="tx1"/>
                </a:solidFill>
                <a:latin typeface="+mn-lt"/>
              </a:rPr>
              <a:t>Mählmeyer</a:t>
            </a:r>
            <a:r>
              <a:rPr lang="de-DE" sz="1100" kern="0" dirty="0">
                <a:solidFill>
                  <a:schemeClr val="tx1"/>
                </a:solidFill>
                <a:latin typeface="+mn-lt"/>
              </a:rPr>
              <a:t> &amp; Partner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dirty="0">
                <a:solidFill>
                  <a:schemeClr val="tx1"/>
                </a:solidFill>
                <a:latin typeface="+mn-lt"/>
              </a:rPr>
              <a:t>Steuerberaterin 				Rechtsanwältin &amp; Notarin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dirty="0">
                <a:solidFill>
                  <a:schemeClr val="tx1"/>
                </a:solidFill>
                <a:latin typeface="+mn-lt"/>
              </a:rPr>
              <a:t>Fachanwältin für Insolvenzrecht 			Fachanwältin für Versicherungsrecht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dirty="0">
                <a:solidFill>
                  <a:schemeClr val="tx1"/>
                </a:solidFill>
                <a:latin typeface="+mn-lt"/>
              </a:rPr>
              <a:t>Fachanwältin für Bau- und Architektenrecht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endParaRPr lang="de-DE" sz="1100" b="1" u="sng" kern="0" dirty="0">
              <a:solidFill>
                <a:schemeClr val="tx1"/>
              </a:solidFill>
              <a:latin typeface="+mn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endParaRPr lang="de-DE" sz="1100" kern="0" dirty="0">
              <a:solidFill>
                <a:schemeClr val="tx1"/>
              </a:solidFill>
              <a:latin typeface="+mn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dirty="0">
                <a:solidFill>
                  <a:schemeClr val="tx1"/>
                </a:solidFill>
                <a:latin typeface="+mn-lt"/>
              </a:rPr>
              <a:t>		</a:t>
            </a:r>
          </a:p>
          <a:p>
            <a:pPr marL="342900" lvl="0" indent="-342900" algn="l" eaLnBrk="0" hangingPunct="0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endParaRPr lang="de-DE" sz="1100" kern="0" dirty="0">
              <a:solidFill>
                <a:schemeClr val="tx1"/>
              </a:solidFill>
              <a:latin typeface="+mn-lt"/>
            </a:endParaRPr>
          </a:p>
          <a:p>
            <a:pPr marL="342900" lvl="0" indent="-342900" algn="l" eaLnBrk="0" hangingPunct="0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endParaRPr kumimoji="0" lang="de-DE" sz="11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lvl="0" indent="-342900" algn="l" eaLnBrk="0" hangingPunct="0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endParaRPr lang="de-DE" sz="1100" kern="0" dirty="0">
              <a:solidFill>
                <a:schemeClr val="tx1"/>
              </a:solidFill>
              <a:latin typeface="+mn-lt"/>
            </a:endParaRPr>
          </a:p>
          <a:p>
            <a:pPr marL="342900" lvl="0" indent="-342900" algn="l" eaLnBrk="0" hangingPunct="0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				</a:t>
            </a:r>
            <a:r>
              <a:rPr kumimoji="0" lang="de-DE" sz="11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     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kern="0" dirty="0">
                <a:solidFill>
                  <a:schemeClr val="tx1"/>
                </a:solidFill>
                <a:latin typeface="+mn-lt"/>
              </a:rPr>
              <a:t>		          </a:t>
            </a:r>
            <a:r>
              <a:rPr kumimoji="0" lang="de-DE" sz="11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	</a:t>
            </a:r>
            <a:endParaRPr kumimoji="0" lang="de-DE" sz="11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de-DE" sz="11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	           			</a:t>
            </a: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	</a:t>
            </a:r>
            <a:r>
              <a:rPr kumimoji="0" lang="de-DE" sz="11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         </a:t>
            </a: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							</a:t>
            </a:r>
            <a:r>
              <a:rPr kumimoji="0" lang="de-DE" sz="11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      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lang="de-DE" sz="1100" b="1" kern="0" dirty="0">
                <a:solidFill>
                  <a:schemeClr val="tx1"/>
                </a:solidFill>
                <a:latin typeface="+mn-lt"/>
              </a:rPr>
              <a:t>		        </a:t>
            </a:r>
            <a:r>
              <a:rPr kumimoji="0" lang="de-DE" sz="11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 					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		</a:t>
            </a:r>
            <a:r>
              <a:rPr kumimoji="0" lang="de-DE" sz="11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         	</a:t>
            </a:r>
            <a:endParaRPr kumimoji="0" lang="de-DE" sz="11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de-DE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		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endParaRPr lang="de-DE" sz="1100" kern="0" baseline="0" dirty="0">
              <a:solidFill>
                <a:srgbClr val="002060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de-DE" sz="1100" b="0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</a:rPr>
              <a:t>		</a:t>
            </a:r>
            <a:r>
              <a:rPr lang="de-DE" sz="1100" kern="0" baseline="0" dirty="0">
                <a:solidFill>
                  <a:srgbClr val="002060"/>
                </a:solidFill>
                <a:latin typeface="+mn-lt"/>
              </a:rPr>
              <a:t>		</a:t>
            </a:r>
            <a:r>
              <a:rPr lang="de-DE" sz="1100" kern="0" dirty="0">
                <a:solidFill>
                  <a:srgbClr val="002060"/>
                </a:solidFill>
                <a:latin typeface="+mn-lt"/>
              </a:rPr>
              <a:t>           </a:t>
            </a:r>
            <a:r>
              <a:rPr kumimoji="0" lang="de-DE" sz="1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de-DE" sz="1000" b="0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endParaRPr kumimoji="0" lang="de-DE" sz="1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endParaRPr lang="de-DE" sz="1000" kern="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23554" name="Picture 2" descr="Gebäud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548680"/>
            <a:ext cx="3496494" cy="1161117"/>
          </a:xfrm>
          <a:prstGeom prst="rect">
            <a:avLst/>
          </a:prstGeom>
          <a:noFill/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12" y="261685"/>
            <a:ext cx="1296144" cy="1296144"/>
          </a:xfrm>
          <a:prstGeom prst="rect">
            <a:avLst/>
          </a:prstGeom>
        </p:spPr>
      </p:pic>
      <p:sp>
        <p:nvSpPr>
          <p:cNvPr id="10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468313" y="6248400"/>
            <a:ext cx="7560072" cy="457200"/>
          </a:xfrm>
          <a:noFill/>
        </p:spPr>
        <p:txBody>
          <a:bodyPr/>
          <a:lstStyle/>
          <a:p>
            <a:pPr algn="l"/>
            <a:r>
              <a:rPr lang="de-DE" altLang="en-US" dirty="0"/>
              <a:t>                                                                   </a:t>
            </a:r>
            <a:r>
              <a:rPr lang="de-DE" altLang="en-US" sz="1600" b="1" dirty="0">
                <a:latin typeface="+mn-lt"/>
                <a:cs typeface="Times New Roman" panose="02020603050405020304" pitchFamily="18" charset="0"/>
              </a:rPr>
              <a:t>www.maehlmeyer.de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>
          <a:xfrm>
            <a:off x="6614864" y="6259800"/>
            <a:ext cx="2133600" cy="457200"/>
          </a:xfrm>
        </p:spPr>
        <p:txBody>
          <a:bodyPr/>
          <a:lstStyle/>
          <a:p>
            <a:pPr>
              <a:defRPr/>
            </a:pPr>
            <a:fld id="{BBDB706E-8B28-4209-BF74-DBD11CD8E5F0}" type="slidenum">
              <a:rPr lang="de-DE" altLang="en-US" smtClean="0"/>
              <a:pPr>
                <a:defRPr/>
              </a:pPr>
              <a:t>23</a:t>
            </a:fld>
            <a:endParaRPr lang="de-DE" alt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b="1" dirty="0"/>
              <a:t>Die wichtigsten Fragen, wenn Eltern Vermögen weitergeben möchten: </a:t>
            </a:r>
          </a:p>
          <a:p>
            <a:endParaRPr lang="de-DE" sz="2800" dirty="0"/>
          </a:p>
          <a:p>
            <a:pPr lvl="0"/>
            <a:r>
              <a:rPr lang="de-DE" sz="2800" dirty="0"/>
              <a:t>Wer soll was bekommen? </a:t>
            </a:r>
          </a:p>
          <a:p>
            <a:pPr lvl="0"/>
            <a:r>
              <a:rPr lang="de-DE" sz="2800" dirty="0"/>
              <a:t>Wann soll übertragen werden? </a:t>
            </a:r>
          </a:p>
          <a:p>
            <a:pPr lvl="0"/>
            <a:r>
              <a:rPr lang="de-DE" sz="2800" dirty="0"/>
              <a:t>Wie vermeide ich Streit? </a:t>
            </a:r>
          </a:p>
          <a:p>
            <a:pPr lvl="0"/>
            <a:r>
              <a:rPr lang="de-DE" sz="2800" dirty="0"/>
              <a:t>Wie vermeide ich Steuern? </a:t>
            </a:r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484640" y="6241924"/>
            <a:ext cx="5975350" cy="457200"/>
          </a:xfrm>
          <a:noFill/>
        </p:spPr>
        <p:txBody>
          <a:bodyPr/>
          <a:lstStyle/>
          <a:p>
            <a:pPr algn="l"/>
            <a:r>
              <a:rPr lang="de-DE" altLang="en-US" dirty="0"/>
              <a:t>                                                                   </a:t>
            </a:r>
            <a:r>
              <a:rPr lang="de-DE" altLang="en-US" sz="1600" b="1" dirty="0">
                <a:latin typeface="Arial" pitchFamily="34" charset="0"/>
                <a:cs typeface="Arial" pitchFamily="34" charset="0"/>
              </a:rPr>
              <a:t>www.maehlmeyer.de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DB706E-8B28-4209-BF74-DBD11CD8E5F0}" type="slidenum">
              <a:rPr lang="de-DE" altLang="en-US" smtClean="0"/>
              <a:pPr>
                <a:defRPr/>
              </a:pPr>
              <a:t>3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185932054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r>
              <a:rPr lang="de-DE" b="1" dirty="0">
                <a:solidFill>
                  <a:srgbClr val="000000"/>
                </a:solidFill>
              </a:rPr>
              <a:t>Nach welchen Kriterien sollte verschenkt/vererbt werden? 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b="1" dirty="0">
              <a:solidFill>
                <a:srgbClr val="000000"/>
              </a:solidFill>
            </a:endParaRPr>
          </a:p>
          <a:p>
            <a:pPr algn="just"/>
            <a:r>
              <a:rPr lang="de-DE" sz="2800" dirty="0"/>
              <a:t>es gibt kein „Richtig“ und kein „Falsch“ </a:t>
            </a:r>
          </a:p>
          <a:p>
            <a:pPr algn="just"/>
            <a:r>
              <a:rPr lang="de-DE" sz="2800" dirty="0"/>
              <a:t>Übergeber sollte für sich Ziele formulieren</a:t>
            </a:r>
          </a:p>
          <a:p>
            <a:pPr algn="just"/>
            <a:r>
              <a:rPr lang="de-DE" sz="2800" dirty="0"/>
              <a:t>Wunsch ist oft, Vermögen „gerecht“ unter den Kindern zu verteilen</a:t>
            </a:r>
          </a:p>
          <a:p>
            <a:pPr marL="0" indent="0">
              <a:buNone/>
            </a:pPr>
            <a:endParaRPr lang="de-DE" b="1" dirty="0">
              <a:solidFill>
                <a:srgbClr val="000000"/>
              </a:solidFill>
            </a:endParaRPr>
          </a:p>
          <a:p>
            <a:pPr eaLnBrk="1" hangingPunct="1">
              <a:buNone/>
            </a:pPr>
            <a:endParaRPr lang="de-DE" sz="1600" dirty="0">
              <a:cs typeface="Arial" charset="0"/>
            </a:endParaRP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09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algn="l"/>
            <a:r>
              <a:rPr lang="de-DE" altLang="en-US" dirty="0"/>
              <a:t>                                                                   </a:t>
            </a:r>
            <a:r>
              <a:rPr lang="de-DE" altLang="en-US" sz="1600" b="1" dirty="0">
                <a:latin typeface="Arial" pitchFamily="34" charset="0"/>
                <a:cs typeface="Arial" pitchFamily="34" charset="0"/>
              </a:rPr>
              <a:t>www.maehlmeyer.de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DB706E-8B28-4209-BF74-DBD11CD8E5F0}" type="slidenum">
              <a:rPr lang="de-DE" altLang="en-US" smtClean="0"/>
              <a:pPr>
                <a:defRPr/>
              </a:pPr>
              <a:t>5</a:t>
            </a:fld>
            <a:endParaRPr lang="de-DE" altLang="en-US" dirty="0"/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85825" y="1600200"/>
            <a:ext cx="8258175" cy="4530725"/>
          </a:xfrm>
        </p:spPr>
        <p:txBody>
          <a:bodyPr/>
          <a:lstStyle/>
          <a:p>
            <a:pPr marL="0" lvl="0" indent="0" eaLnBrk="1" hangingPunct="1">
              <a:buClr>
                <a:srgbClr val="808080"/>
              </a:buClr>
              <a:buNone/>
            </a:pPr>
            <a:endParaRPr lang="de-DE" dirty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de-DE" sz="2600" dirty="0"/>
          </a:p>
          <a:p>
            <a:pPr eaLnBrk="1" hangingPunct="1">
              <a:buFont typeface="Wingdings" pitchFamily="2" charset="2"/>
              <a:buNone/>
            </a:pPr>
            <a:endParaRPr lang="de-DE" sz="5500" b="1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82725"/>
            <a:ext cx="6912768" cy="461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74514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r>
              <a:rPr lang="de-DE" b="1" dirty="0">
                <a:solidFill>
                  <a:srgbClr val="000000"/>
                </a:solidFill>
              </a:rPr>
              <a:t>Tipps, um Streit zu vermeiden: 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b="1" dirty="0">
              <a:solidFill>
                <a:srgbClr val="000000"/>
              </a:solidFill>
            </a:endParaRPr>
          </a:p>
          <a:p>
            <a:pPr algn="just"/>
            <a:r>
              <a:rPr lang="de-DE" sz="2800" dirty="0"/>
              <a:t>„klare Kante“ zwischen den Erben </a:t>
            </a:r>
          </a:p>
          <a:p>
            <a:pPr algn="just"/>
            <a:r>
              <a:rPr lang="de-DE" sz="2800" dirty="0"/>
              <a:t>transparenter Umgang und Einbindung der Erben bereits zu Lebzeiten im Hinblick auf avisierte Schenkung/Verfügung</a:t>
            </a:r>
          </a:p>
          <a:p>
            <a:pPr algn="just"/>
            <a:r>
              <a:rPr lang="de-DE" sz="2800" dirty="0"/>
              <a:t>Notarielles oder handschriftliches Testament?</a:t>
            </a:r>
          </a:p>
          <a:p>
            <a:pPr marL="0" indent="0" algn="just">
              <a:buNone/>
            </a:pPr>
            <a:r>
              <a:rPr lang="de-DE" sz="2800" dirty="0"/>
              <a:t>	       </a:t>
            </a:r>
            <a:r>
              <a:rPr lang="de-DE" sz="1800" dirty="0"/>
              <a:t>Notarielles Testament kann bei Immobilienvermögen 	  	           günstiger sein, in jedem Fall auf ein qualitativ gutes </a:t>
            </a:r>
          </a:p>
          <a:p>
            <a:pPr marL="0" indent="0" algn="just">
              <a:buNone/>
            </a:pPr>
            <a:r>
              <a:rPr lang="de-DE" sz="1800" dirty="0"/>
              <a:t>	           und </a:t>
            </a:r>
            <a:r>
              <a:rPr lang="de-DE" sz="1800" b="1" dirty="0"/>
              <a:t>stets aktuelles </a:t>
            </a:r>
            <a:r>
              <a:rPr lang="de-DE" sz="1800" dirty="0"/>
              <a:t>Testament achten</a:t>
            </a:r>
            <a:endParaRPr lang="de-DE" sz="1800" b="1" dirty="0">
              <a:solidFill>
                <a:srgbClr val="000000"/>
              </a:solidFill>
            </a:endParaRPr>
          </a:p>
          <a:p>
            <a:pPr eaLnBrk="1" hangingPunct="1">
              <a:buNone/>
            </a:pPr>
            <a:endParaRPr lang="de-DE" sz="1600" dirty="0">
              <a:cs typeface="Arial" charset="0"/>
            </a:endParaRP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sp>
        <p:nvSpPr>
          <p:cNvPr id="6" name="Gestreifter Pfeil nach rechts 5"/>
          <p:cNvSpPr/>
          <p:nvPr/>
        </p:nvSpPr>
        <p:spPr bwMode="auto">
          <a:xfrm>
            <a:off x="755576" y="5373216"/>
            <a:ext cx="1451086" cy="360040"/>
          </a:xfrm>
          <a:prstGeom prst="stripedRightArrow">
            <a:avLst/>
          </a:prstGeom>
          <a:solidFill>
            <a:schemeClr val="tx1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Garamond" pitchFamily="18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 rot="19637990">
            <a:off x="-328301" y="626803"/>
            <a:ext cx="3618840" cy="135421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lvl="0">
              <a:buClr>
                <a:srgbClr val="808080"/>
              </a:buClr>
            </a:pPr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Petrus: „Haben Sie ein Testament?“</a:t>
            </a:r>
          </a:p>
          <a:p>
            <a:pPr lvl="0">
              <a:buClr>
                <a:srgbClr val="808080"/>
              </a:buClr>
            </a:pPr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Erblasser: „Nein.“</a:t>
            </a:r>
          </a:p>
          <a:p>
            <a:pPr lvl="0">
              <a:buClr>
                <a:srgbClr val="808080"/>
              </a:buClr>
            </a:pPr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Petrus: „Dann wird es unten gleich spannend</a:t>
            </a:r>
            <a:r>
              <a:rPr lang="de-DE" b="1" dirty="0">
                <a:solidFill>
                  <a:srgbClr val="000000"/>
                </a:solidFill>
              </a:rPr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1003107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b="1" dirty="0"/>
              <a:t>Wovon sollte man die Entscheidung, ob man mit warmer Hand schenkt oder kalter Hand vererbt, abhängig machen?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sz="2800" dirty="0"/>
              <a:t>persönliche Situation </a:t>
            </a:r>
          </a:p>
          <a:p>
            <a:r>
              <a:rPr lang="de-DE" sz="2800" dirty="0"/>
              <a:t>Verhinderung der Verwertung von Vermögen im Pflegefall?</a:t>
            </a:r>
          </a:p>
          <a:p>
            <a:r>
              <a:rPr lang="de-DE" sz="2800" dirty="0"/>
              <a:t>steuerliche Freibeträge</a:t>
            </a:r>
          </a:p>
          <a:p>
            <a:pPr lvl="0" algn="ctr" eaLnBrk="1" hangingPunct="1">
              <a:buClr>
                <a:srgbClr val="808080"/>
              </a:buClr>
              <a:buNone/>
            </a:pPr>
            <a:endParaRPr lang="de-DE" sz="5500" b="1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484640" y="6241924"/>
            <a:ext cx="5975350" cy="457200"/>
          </a:xfrm>
          <a:noFill/>
        </p:spPr>
        <p:txBody>
          <a:bodyPr/>
          <a:lstStyle/>
          <a:p>
            <a:pPr algn="l"/>
            <a:r>
              <a:rPr lang="de-DE" altLang="en-US" dirty="0"/>
              <a:t>                                                                   </a:t>
            </a:r>
            <a:r>
              <a:rPr lang="de-DE" altLang="en-US" sz="1600" b="1" dirty="0">
                <a:latin typeface="Arial" pitchFamily="34" charset="0"/>
                <a:cs typeface="Arial" pitchFamily="34" charset="0"/>
              </a:rPr>
              <a:t>www.maehlmeyer.de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DB706E-8B28-4209-BF74-DBD11CD8E5F0}" type="slidenum">
              <a:rPr lang="de-DE" altLang="en-US" smtClean="0"/>
              <a:pPr>
                <a:defRPr/>
              </a:pPr>
              <a:t>7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211744868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229600" cy="4530725"/>
          </a:xfrm>
        </p:spPr>
        <p:txBody>
          <a:bodyPr/>
          <a:lstStyle/>
          <a:p>
            <a:pPr lvl="0" algn="ctr" eaLnBrk="1" hangingPunct="1">
              <a:buClr>
                <a:srgbClr val="808080"/>
              </a:buClr>
              <a:buNone/>
            </a:pPr>
            <a:r>
              <a:rPr lang="de-DE" b="1" dirty="0">
                <a:solidFill>
                  <a:srgbClr val="000000"/>
                </a:solidFill>
              </a:rPr>
              <a:t>Persönliche Lebenssituation </a:t>
            </a:r>
          </a:p>
          <a:p>
            <a:pPr marL="0" indent="0">
              <a:buNone/>
            </a:pPr>
            <a:endParaRPr lang="de-DE" sz="2800" dirty="0"/>
          </a:p>
          <a:p>
            <a:pPr algn="just"/>
            <a:r>
              <a:rPr lang="de-DE" sz="2800" dirty="0"/>
              <a:t>Eigene Lebenssituation – wie fühlt es sich für den Übergeber gut an? </a:t>
            </a:r>
          </a:p>
          <a:p>
            <a:pPr algn="just"/>
            <a:r>
              <a:rPr lang="de-DE" sz="2800" dirty="0"/>
              <a:t>Lebenssituation der Kinder – können eher in jungen Jahren eine „Finanzspritze“ gebrauchen </a:t>
            </a:r>
          </a:p>
          <a:p>
            <a:pPr algn="just" eaLnBrk="1" hangingPunct="1">
              <a:buClr>
                <a:srgbClr val="808080"/>
              </a:buClr>
            </a:pPr>
            <a:r>
              <a:rPr lang="de-DE" sz="2800" dirty="0"/>
              <a:t>„verschenkt ist verschenkt, wiederholen ist gestohlen“</a:t>
            </a:r>
            <a:endParaRPr lang="de-DE" sz="2800" b="1" dirty="0">
              <a:solidFill>
                <a:srgbClr val="000000"/>
              </a:solidFill>
            </a:endParaRPr>
          </a:p>
          <a:p>
            <a:pPr eaLnBrk="1" hangingPunct="1">
              <a:buNone/>
            </a:pPr>
            <a:endParaRPr lang="de-DE" sz="1600" dirty="0">
              <a:cs typeface="Arial" charset="0"/>
            </a:endParaRP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744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		</a:t>
            </a:r>
            <a:r>
              <a:rPr kumimoji="0" lang="de-DE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www.maehlmeyer.de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8EA837-2266-4734-BC4D-77F7D65A900F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1643063"/>
            <a:ext cx="8229600" cy="4530725"/>
          </a:xfrm>
        </p:spPr>
        <p:txBody>
          <a:bodyPr/>
          <a:lstStyle/>
          <a:p>
            <a:pPr eaLnBrk="1" hangingPunct="1">
              <a:buNone/>
            </a:pPr>
            <a:endParaRPr lang="de-DE" sz="1600" dirty="0">
              <a:cs typeface="Arial" charset="0"/>
            </a:endParaRPr>
          </a:p>
          <a:p>
            <a:pPr eaLnBrk="1" hangingPunct="1"/>
            <a:endParaRPr lang="de-DE" dirty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32656"/>
            <a:ext cx="1080120" cy="1080120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2776"/>
            <a:ext cx="6912768" cy="4604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65650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Kante">
  <a:themeElements>
    <a:clrScheme name="Kante 8">
      <a:dk1>
        <a:srgbClr val="000000"/>
      </a:dk1>
      <a:lt1>
        <a:srgbClr val="FFFFFF"/>
      </a:lt1>
      <a:dk2>
        <a:srgbClr val="CC0000"/>
      </a:dk2>
      <a:lt2>
        <a:srgbClr val="666699"/>
      </a:lt2>
      <a:accent1>
        <a:srgbClr val="808080"/>
      </a:accent1>
      <a:accent2>
        <a:srgbClr val="999933"/>
      </a:accent2>
      <a:accent3>
        <a:srgbClr val="FFFFFF"/>
      </a:accent3>
      <a:accent4>
        <a:srgbClr val="000000"/>
      </a:accent4>
      <a:accent5>
        <a:srgbClr val="C0C0C0"/>
      </a:accent5>
      <a:accent6>
        <a:srgbClr val="8A8A2D"/>
      </a:accent6>
      <a:hlink>
        <a:srgbClr val="4C6D80"/>
      </a:hlink>
      <a:folHlink>
        <a:srgbClr val="B2B2B2"/>
      </a:folHlink>
    </a:clrScheme>
    <a:fontScheme name="Kant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Kant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Kante">
  <a:themeElements>
    <a:clrScheme name="Kante 8">
      <a:dk1>
        <a:srgbClr val="000000"/>
      </a:dk1>
      <a:lt1>
        <a:srgbClr val="FFFFFF"/>
      </a:lt1>
      <a:dk2>
        <a:srgbClr val="CC0000"/>
      </a:dk2>
      <a:lt2>
        <a:srgbClr val="666699"/>
      </a:lt2>
      <a:accent1>
        <a:srgbClr val="808080"/>
      </a:accent1>
      <a:accent2>
        <a:srgbClr val="999933"/>
      </a:accent2>
      <a:accent3>
        <a:srgbClr val="FFFFFF"/>
      </a:accent3>
      <a:accent4>
        <a:srgbClr val="000000"/>
      </a:accent4>
      <a:accent5>
        <a:srgbClr val="C0C0C0"/>
      </a:accent5>
      <a:accent6>
        <a:srgbClr val="8A8A2D"/>
      </a:accent6>
      <a:hlink>
        <a:srgbClr val="4C6D80"/>
      </a:hlink>
      <a:folHlink>
        <a:srgbClr val="B2B2B2"/>
      </a:folHlink>
    </a:clrScheme>
    <a:fontScheme name="Kant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Kant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0</TotalTime>
  <Words>1399</Words>
  <Application>Microsoft Office PowerPoint</Application>
  <PresentationFormat>Bildschirmpräsentation (4:3)</PresentationFormat>
  <Paragraphs>267</Paragraphs>
  <Slides>23</Slides>
  <Notes>23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23</vt:i4>
      </vt:variant>
    </vt:vector>
  </HeadingPairs>
  <TitlesOfParts>
    <vt:vector size="33" baseType="lpstr">
      <vt:lpstr>Arial</vt:lpstr>
      <vt:lpstr>Calibri</vt:lpstr>
      <vt:lpstr>Garamond</vt:lpstr>
      <vt:lpstr>Wingdings</vt:lpstr>
      <vt:lpstr>Kante</vt:lpstr>
      <vt:lpstr>3_Benutzerdefiniertes Design</vt:lpstr>
      <vt:lpstr>2_Benutzerdefiniertes Design</vt:lpstr>
      <vt:lpstr>1_Benutzerdefiniertes Design</vt:lpstr>
      <vt:lpstr>Benutzerdefiniertes Design</vt:lpstr>
      <vt:lpstr>1_Kante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 </vt:lpstr>
    </vt:vector>
  </TitlesOfParts>
  <Company>Testsystem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Abgeltungssteuer</dc:title>
  <dc:creator>Simone.Schrandt</dc:creator>
  <cp:lastModifiedBy>Donner Marc-Andre</cp:lastModifiedBy>
  <cp:revision>314</cp:revision>
  <cp:lastPrinted>2026-06-09T15:50:03Z</cp:lastPrinted>
  <dcterms:created xsi:type="dcterms:W3CDTF">2007-10-24T17:14:15Z</dcterms:created>
  <dcterms:modified xsi:type="dcterms:W3CDTF">2026-06-10T14:22:54Z</dcterms:modified>
</cp:coreProperties>
</file>